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41" r:id="rId2"/>
    <p:sldId id="585" r:id="rId3"/>
    <p:sldId id="546" r:id="rId4"/>
    <p:sldId id="582" r:id="rId5"/>
    <p:sldId id="581" r:id="rId6"/>
    <p:sldId id="583" r:id="rId7"/>
    <p:sldId id="579" r:id="rId8"/>
    <p:sldId id="584" r:id="rId9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2"/>
    <p:restoredTop sz="94694"/>
  </p:normalViewPr>
  <p:slideViewPr>
    <p:cSldViewPr>
      <p:cViewPr varScale="1">
        <p:scale>
          <a:sx n="97" d="100"/>
          <a:sy n="97" d="100"/>
        </p:scale>
        <p:origin x="232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nabio.org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hyperlink" Target="http://www.griffithlab.org/" TargetMode="External"/><Relationship Id="rId12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gif"/><Relationship Id="rId5" Type="http://schemas.openxmlformats.org/officeDocument/2006/relationships/image" Target="../media/image5.png"/><Relationship Id="rId10" Type="http://schemas.openxmlformats.org/officeDocument/2006/relationships/hyperlink" Target="http://www.pmbio.or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genviz.org/" TargetMode="External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</a:rPr>
              <a:t>http://</a:t>
            </a:r>
            <a:r>
              <a:rPr lang="en-US" sz="2800" dirty="0" err="1">
                <a:latin typeface="Calibri" charset="0"/>
              </a:rPr>
              <a:t>meetings.cshl.edu</a:t>
            </a:r>
            <a:r>
              <a:rPr lang="en-US" sz="2800" dirty="0">
                <a:latin typeface="Calibri" charset="0"/>
              </a:rPr>
              <a:t>/</a:t>
            </a:r>
            <a:r>
              <a:rPr lang="en-US" sz="2800" dirty="0" err="1">
                <a:latin typeface="Calibri" charset="0"/>
              </a:rPr>
              <a:t>courses.html</a:t>
            </a: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Washington University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372" y="2112903"/>
            <a:ext cx="214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40515" y="208774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31" y="684364"/>
            <a:ext cx="1356349" cy="135634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2" y="673582"/>
            <a:ext cx="1187782" cy="139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614774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415480" y="4437112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7"/>
              </a:rPr>
              <a:t>griffithlab.org</a:t>
            </a:r>
            <a:endParaRPr lang="en-US" sz="2000" dirty="0"/>
          </a:p>
          <a:p>
            <a:pPr algn="ctr"/>
            <a:r>
              <a:rPr lang="en-US" sz="2000" dirty="0">
                <a:hlinkClick r:id="rId8"/>
              </a:rPr>
              <a:t>rnabio.org</a:t>
            </a:r>
            <a:r>
              <a:rPr lang="en-US" sz="2000" dirty="0"/>
              <a:t>   </a:t>
            </a:r>
            <a:r>
              <a:rPr lang="en-US" sz="2000" dirty="0">
                <a:hlinkClick r:id="rId9"/>
              </a:rPr>
              <a:t>genviz.org</a:t>
            </a:r>
            <a:r>
              <a:rPr lang="en-US" sz="2000" dirty="0"/>
              <a:t>   </a:t>
            </a:r>
            <a:r>
              <a:rPr lang="en-US" sz="2000" dirty="0">
                <a:hlinkClick r:id="rId10"/>
              </a:rPr>
              <a:t>pmbio.org</a:t>
            </a:r>
            <a:r>
              <a:rPr lang="en-US" sz="20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7" y="4941168"/>
            <a:ext cx="5263149" cy="1631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905E5-0688-1045-BAB9-6F317AED0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440" y="592657"/>
            <a:ext cx="1512168" cy="1932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9751376" y="256102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Allegra Petti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CAB4C-6636-C34B-8DE3-D9EE80939E69}"/>
              </a:ext>
            </a:extLst>
          </p:cNvPr>
          <p:cNvSpPr txBox="1"/>
          <p:nvPr/>
        </p:nvSpPr>
        <p:spPr>
          <a:xfrm>
            <a:off x="8184232" y="3645024"/>
            <a:ext cx="3642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Std Black" panose="0208090304030B020404" pitchFamily="18" charset="77"/>
              </a:rPr>
              <a:t>PETTI</a:t>
            </a:r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BCC99-6F6C-D646-888E-76E55B72587B}"/>
              </a:ext>
            </a:extLst>
          </p:cNvPr>
          <p:cNvSpPr txBox="1"/>
          <p:nvPr/>
        </p:nvSpPr>
        <p:spPr>
          <a:xfrm>
            <a:off x="8688288" y="5013176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be our first virtual workshop!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25" y="684251"/>
            <a:ext cx="1266009" cy="1339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8168557" y="210323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63552" y="803376"/>
            <a:ext cx="3829115" cy="5145904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990288" y="836713"/>
            <a:ext cx="4714224" cy="5090466"/>
          </a:xfrm>
        </p:spPr>
        <p:txBody>
          <a:bodyPr>
            <a:normAutofit fontScale="92500" lnSpcReduction="20000"/>
          </a:bodyPr>
          <a:lstStyle/>
          <a:p>
            <a:r>
              <a:rPr lang="en-US" sz="1200" b="1" dirty="0"/>
              <a:t>Cancer genome analysis</a:t>
            </a:r>
          </a:p>
          <a:p>
            <a:pPr lvl="1"/>
            <a:r>
              <a:rPr lang="en-US" sz="1100" dirty="0"/>
              <a:t>Lymphoma</a:t>
            </a:r>
          </a:p>
          <a:p>
            <a:pPr lvl="1"/>
            <a:r>
              <a:rPr lang="en-US" sz="1100" dirty="0"/>
              <a:t>Breast cancer</a:t>
            </a:r>
          </a:p>
          <a:p>
            <a:pPr lvl="2"/>
            <a:r>
              <a:rPr lang="en-US" sz="1000" dirty="0"/>
              <a:t>Mouse models</a:t>
            </a:r>
          </a:p>
          <a:p>
            <a:pPr lvl="2"/>
            <a:r>
              <a:rPr lang="en-US" sz="1000" dirty="0"/>
              <a:t>Targeted sequencing of ER+ cohorts</a:t>
            </a:r>
          </a:p>
          <a:p>
            <a:pPr lvl="2"/>
            <a:r>
              <a:rPr lang="en-US" sz="1000" dirty="0"/>
              <a:t>Non-coding mutation analyses</a:t>
            </a:r>
          </a:p>
          <a:p>
            <a:pPr lvl="1"/>
            <a:r>
              <a:rPr lang="en-US" sz="1100" dirty="0"/>
              <a:t>Small cell lung cancer</a:t>
            </a:r>
          </a:p>
          <a:p>
            <a:pPr lvl="1"/>
            <a:r>
              <a:rPr lang="en-US" sz="1100" dirty="0"/>
              <a:t>OSCC</a:t>
            </a:r>
          </a:p>
          <a:p>
            <a:pPr lvl="1"/>
            <a:r>
              <a:rPr lang="en-US" sz="1100" dirty="0"/>
              <a:t>…</a:t>
            </a:r>
          </a:p>
          <a:p>
            <a:pPr lvl="1"/>
            <a:endParaRPr lang="en-US" sz="1200" b="1" dirty="0"/>
          </a:p>
          <a:p>
            <a:r>
              <a:rPr lang="en-US" sz="1200" b="1" dirty="0"/>
              <a:t>NGS Technology</a:t>
            </a:r>
          </a:p>
          <a:p>
            <a:pPr lvl="1"/>
            <a:r>
              <a:rPr lang="en-US" sz="1100" dirty="0" err="1"/>
              <a:t>Regulome</a:t>
            </a:r>
            <a:r>
              <a:rPr lang="en-US" sz="1100" dirty="0"/>
              <a:t> sequencing</a:t>
            </a:r>
          </a:p>
          <a:p>
            <a:pPr lvl="1"/>
            <a:r>
              <a:rPr lang="en-US" sz="1100" dirty="0"/>
              <a:t>TCR repertoire sequencing</a:t>
            </a:r>
          </a:p>
          <a:p>
            <a:pPr lvl="1"/>
            <a:endParaRPr lang="en-US" sz="1100" b="1" dirty="0"/>
          </a:p>
          <a:p>
            <a:r>
              <a:rPr lang="en-US" sz="1200" b="1" dirty="0"/>
              <a:t>Precision Medicine for Cancer</a:t>
            </a:r>
          </a:p>
          <a:p>
            <a:pPr lvl="1"/>
            <a:r>
              <a:rPr lang="en-US" sz="1100" dirty="0">
                <a:hlinkClick r:id="rId4"/>
              </a:rPr>
              <a:t>Genomics Tumor Board</a:t>
            </a:r>
            <a:endParaRPr lang="en-US" sz="1100" dirty="0"/>
          </a:p>
          <a:p>
            <a:pPr lvl="1"/>
            <a:r>
              <a:rPr lang="en-US" sz="1100" dirty="0">
                <a:hlinkClick r:id="rId5"/>
              </a:rPr>
              <a:t>Immunotherapy</a:t>
            </a:r>
            <a:r>
              <a:rPr lang="en-US" sz="1100" dirty="0"/>
              <a:t> (cancer vaccines)</a:t>
            </a:r>
          </a:p>
          <a:p>
            <a:pPr lvl="2"/>
            <a:endParaRPr lang="en-US" sz="1000" b="1" dirty="0"/>
          </a:p>
          <a:p>
            <a:r>
              <a:rPr lang="en-US" sz="1200" b="1" dirty="0"/>
              <a:t>Tool development</a:t>
            </a:r>
          </a:p>
          <a:p>
            <a:pPr lvl="1"/>
            <a:r>
              <a:rPr lang="en-US" sz="1100" dirty="0">
                <a:hlinkClick r:id="rId6"/>
              </a:rPr>
              <a:t>RegTools</a:t>
            </a:r>
            <a:r>
              <a:rPr lang="en-US" sz="1100" dirty="0"/>
              <a:t> – Regulatory/splicing variant analysis</a:t>
            </a:r>
          </a:p>
          <a:p>
            <a:pPr lvl="1"/>
            <a:r>
              <a:rPr lang="en-US" sz="1100" dirty="0">
                <a:hlinkClick r:id="rId7"/>
              </a:rPr>
              <a:t>genVisR</a:t>
            </a:r>
            <a:r>
              <a:rPr lang="en-US" sz="1100" dirty="0"/>
              <a:t> – Genome Visualizations in R</a:t>
            </a:r>
          </a:p>
          <a:p>
            <a:pPr lvl="1"/>
            <a:r>
              <a:rPr lang="en-US" sz="1100" dirty="0">
                <a:hlinkClick r:id="rId8"/>
              </a:rPr>
              <a:t>DGIdb</a:t>
            </a:r>
            <a:r>
              <a:rPr lang="en-US" sz="1100" dirty="0"/>
              <a:t> – drug-gene interactions database</a:t>
            </a:r>
          </a:p>
          <a:p>
            <a:pPr lvl="1"/>
            <a:r>
              <a:rPr lang="en-US" sz="1100" dirty="0">
                <a:hlinkClick r:id="rId9"/>
              </a:rPr>
              <a:t>CIViC</a:t>
            </a:r>
            <a:r>
              <a:rPr lang="en-US" sz="1100" dirty="0"/>
              <a:t> – Clinical Interpretation of Variants</a:t>
            </a:r>
          </a:p>
          <a:p>
            <a:pPr lvl="1"/>
            <a:r>
              <a:rPr lang="en-US" sz="1100" dirty="0">
                <a:hlinkClick r:id="rId10"/>
              </a:rPr>
              <a:t>pVACtools</a:t>
            </a:r>
            <a:r>
              <a:rPr lang="en-US" sz="1100" dirty="0"/>
              <a:t> – Cancer vaccine designs</a:t>
            </a:r>
          </a:p>
          <a:p>
            <a:pPr lvl="1"/>
            <a:r>
              <a:rPr lang="en-US" sz="1100" dirty="0" err="1">
                <a:hlinkClick r:id="rId11"/>
              </a:rPr>
              <a:t>VAtools</a:t>
            </a:r>
            <a:r>
              <a:rPr lang="en-US" sz="1100" dirty="0"/>
              <a:t> – VCF annotation</a:t>
            </a:r>
          </a:p>
          <a:p>
            <a:endParaRPr lang="en-US" sz="1200" b="1" dirty="0"/>
          </a:p>
          <a:p>
            <a:r>
              <a:rPr lang="en-US" sz="1200" b="1" dirty="0"/>
              <a:t>Bioinformatics Training</a:t>
            </a:r>
          </a:p>
          <a:p>
            <a:pPr lvl="1"/>
            <a:r>
              <a:rPr lang="en-US" sz="1100" dirty="0"/>
              <a:t>RNA-seq analysis (</a:t>
            </a:r>
            <a:r>
              <a:rPr lang="en-US" sz="1100" dirty="0">
                <a:hlinkClick r:id="rId12"/>
              </a:rPr>
              <a:t>rnabio.org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Genomic Data Visualization (</a:t>
            </a:r>
            <a:r>
              <a:rPr lang="en-US" sz="1100" dirty="0">
                <a:hlinkClick r:id="rId13"/>
              </a:rPr>
              <a:t>genviz.org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Precision Medicine Bioinformatics (</a:t>
            </a:r>
            <a:r>
              <a:rPr lang="en-US" sz="1100" dirty="0" err="1">
                <a:hlinkClick r:id="rId14"/>
              </a:rPr>
              <a:t>pmbio.org</a:t>
            </a:r>
            <a:r>
              <a:rPr lang="en-US" sz="1100" dirty="0"/>
              <a:t>) </a:t>
            </a:r>
          </a:p>
          <a:p>
            <a:pPr lvl="1"/>
            <a:r>
              <a:rPr lang="en-US" sz="1100" dirty="0">
                <a:hlinkClick r:id="rId15"/>
              </a:rPr>
              <a:t>CSHL</a:t>
            </a:r>
            <a:r>
              <a:rPr lang="en-US" sz="1100" dirty="0"/>
              <a:t> and </a:t>
            </a:r>
            <a:r>
              <a:rPr lang="en-US" sz="1100" dirty="0">
                <a:hlinkClick r:id="rId16"/>
              </a:rPr>
              <a:t>CBW</a:t>
            </a:r>
            <a:endParaRPr lang="en-US" sz="1100" dirty="0"/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513884" y="3016951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9465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5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Monday - Introduction to technologies</a:t>
            </a:r>
          </a:p>
          <a:p>
            <a:pPr marL="0" indent="0">
              <a:buNone/>
            </a:pPr>
            <a:r>
              <a:rPr lang="en-US" b="1" dirty="0"/>
              <a:t>Tuesday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Thursday - </a:t>
            </a:r>
            <a:r>
              <a:rPr lang="en-US" b="1" dirty="0" err="1"/>
              <a:t>RNAseq</a:t>
            </a:r>
            <a:r>
              <a:rPr lang="en-US" b="1" dirty="0"/>
              <a:t> differential expression analysis</a:t>
            </a:r>
          </a:p>
          <a:p>
            <a:pPr marL="0" indent="0">
              <a:buNone/>
            </a:pPr>
            <a:r>
              <a:rPr lang="en-US" b="1" dirty="0"/>
              <a:t>Friday - Single cell </a:t>
            </a:r>
            <a:r>
              <a:rPr lang="en-US" b="1" dirty="0" err="1"/>
              <a:t>RNAseq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(hand)?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27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676400" y="1066936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10802</TotalTime>
  <Words>515</Words>
  <Application>Microsoft Macintosh PowerPoint</Application>
  <PresentationFormat>Widescreen</PresentationFormat>
  <Paragraphs>99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Cooper Std Black</vt:lpstr>
      <vt:lpstr>Segoe UI</vt:lpstr>
      <vt:lpstr>Arial</vt:lpstr>
      <vt:lpstr>Calibri</vt:lpstr>
      <vt:lpstr>Office Theme</vt:lpstr>
      <vt:lpstr>Advanced Sequencing Technologies &amp; Bioinformatics Analysis (Virtual)</vt:lpstr>
      <vt:lpstr>Introductions to Washington University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Course outline</vt:lpstr>
      <vt:lpstr>Course format for a typical day</vt:lpstr>
      <vt:lpstr>Student poll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Xia, Huiming</cp:lastModifiedBy>
  <cp:revision>703</cp:revision>
  <dcterms:created xsi:type="dcterms:W3CDTF">2011-11-14T19:50:16Z</dcterms:created>
  <dcterms:modified xsi:type="dcterms:W3CDTF">2020-11-09T20:01:11Z</dcterms:modified>
</cp:coreProperties>
</file>